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65" r:id="rId5"/>
    <p:sldId id="259" r:id="rId6"/>
    <p:sldId id="260" r:id="rId7"/>
    <p:sldId id="266" r:id="rId8"/>
    <p:sldId id="261" r:id="rId9"/>
    <p:sldId id="262" r:id="rId10"/>
    <p:sldId id="264" r:id="rId11"/>
    <p:sldId id="267" r:id="rId12"/>
    <p:sldId id="268" r:id="rId13"/>
    <p:sldId id="269" r:id="rId14"/>
    <p:sldId id="263" r:id="rId15"/>
    <p:sldId id="258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64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7BFCF-5D7B-4C72-AB27-AB635AE58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D9FDC-6A4D-4EC3-BDC5-6F18542704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jpeg"/><Relationship Id="rId8" Type="http://schemas.openxmlformats.org/officeDocument/2006/relationships/image" Target="../media/image51.jpeg"/><Relationship Id="rId7" Type="http://schemas.openxmlformats.org/officeDocument/2006/relationships/image" Target="../media/image50.jpeg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4.jpeg"/><Relationship Id="rId10" Type="http://schemas.openxmlformats.org/officeDocument/2006/relationships/image" Target="../media/image53.jpeg"/><Relationship Id="rId1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jpeg"/><Relationship Id="rId8" Type="http://schemas.openxmlformats.org/officeDocument/2006/relationships/image" Target="../media/image62.jpeg"/><Relationship Id="rId7" Type="http://schemas.openxmlformats.org/officeDocument/2006/relationships/image" Target="../media/image61.jpeg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4.jpeg"/><Relationship Id="rId1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`6U3KDD@VX1ON1W05VQ6PV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-27384"/>
            <a:ext cx="9184609" cy="68853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6632"/>
            <a:ext cx="2088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公司基本情况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026" name="Picture 2" descr="质量管理体系认证证书(2016中)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186923" y="692696"/>
            <a:ext cx="2640293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TW[B2LCQ3SKDJ09`0TM6OP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640" y="1484784"/>
            <a:ext cx="24130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W8_4WLFK73]`Y4AFO%CT1G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232" y="1556792"/>
            <a:ext cx="24892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483768" y="587727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企业质量管理体系认证证书、行业标准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6632"/>
            <a:ext cx="2088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公司基本情况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050" name="Picture 2" descr="VI`C5JGI0V6P)]SC~`QL}3C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19672" y="741164"/>
            <a:ext cx="2850777" cy="23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722D913450C14198A0829E20FB2FFB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779264"/>
            <a:ext cx="2880320" cy="2338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27CAA145B3B04E839CC76B83A271546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3" y="3344500"/>
            <a:ext cx="2206655" cy="2149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0EB5B7E2646D4AA8A9BA28C54E84EAD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3356992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6" descr="USU{(02N~SR@Z(4~Q9YBN6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3333452"/>
            <a:ext cx="1959329" cy="20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901CB6963501458F84BABB548E6CCF4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3333452"/>
            <a:ext cx="2020241" cy="20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555776" y="587727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我公司在各大学术杂志发表的代表性论著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6632"/>
            <a:ext cx="2088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公司基本情况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074" name="图片 9" descr="K:\新飞电子\证书\发明专利（扁形整流桥的自动打码装置）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39953" y="545343"/>
            <a:ext cx="1424690" cy="2095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图片 10" descr="K:\新飞电子\证书\发明专利（三相整流桥的测试装置）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546013"/>
            <a:ext cx="1409389" cy="208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图片 11" descr="K:\新飞电子\证书\发明专利（一种整流桥的真空焊接方法）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605" y="548680"/>
            <a:ext cx="1424691" cy="206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图片 1" descr="扁形整流桥的自动打码装置 实用新型专利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2708920"/>
            <a:ext cx="1080120" cy="1550358"/>
          </a:xfrm>
          <a:prstGeom prst="rect">
            <a:avLst/>
          </a:prstGeom>
          <a:noFill/>
        </p:spPr>
      </p:pic>
      <p:pic>
        <p:nvPicPr>
          <p:cNvPr id="3083" name="图片 2" descr="扁形整流桥的自动打码装置的码料装置 实用新型专利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2708920"/>
            <a:ext cx="1047424" cy="1557138"/>
          </a:xfrm>
          <a:prstGeom prst="rect">
            <a:avLst/>
          </a:prstGeom>
          <a:noFill/>
        </p:spPr>
      </p:pic>
      <p:pic>
        <p:nvPicPr>
          <p:cNvPr id="3082" name="图片 4" descr="环保型桥式整流桥 实用新型专利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2708920"/>
            <a:ext cx="1080120" cy="1584176"/>
          </a:xfrm>
          <a:prstGeom prst="rect">
            <a:avLst/>
          </a:prstGeom>
          <a:noFill/>
        </p:spPr>
      </p:pic>
      <p:pic>
        <p:nvPicPr>
          <p:cNvPr id="3081" name="图片 5" descr="快恢复整流桥 实用新型专利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76256" y="2708920"/>
            <a:ext cx="1012275" cy="1584176"/>
          </a:xfrm>
          <a:prstGeom prst="rect">
            <a:avLst/>
          </a:prstGeom>
          <a:noFill/>
        </p:spPr>
      </p:pic>
      <p:pic>
        <p:nvPicPr>
          <p:cNvPr id="3080" name="图片 6" descr="三相整流桥 实用新型专利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47664" y="4422102"/>
            <a:ext cx="1080120" cy="1527178"/>
          </a:xfrm>
          <a:prstGeom prst="rect">
            <a:avLst/>
          </a:prstGeom>
          <a:noFill/>
        </p:spPr>
      </p:pic>
      <p:pic>
        <p:nvPicPr>
          <p:cNvPr id="3079" name="图片 7" descr="三相整流桥的测试装置 实用新型专利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47864" y="4437112"/>
            <a:ext cx="1111749" cy="1555170"/>
          </a:xfrm>
          <a:prstGeom prst="rect">
            <a:avLst/>
          </a:prstGeom>
          <a:noFill/>
        </p:spPr>
      </p:pic>
      <p:pic>
        <p:nvPicPr>
          <p:cNvPr id="3078" name="图片 8" descr="一种整流桥结构 实用新型专利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76055" y="4437112"/>
            <a:ext cx="1091479" cy="1553141"/>
          </a:xfrm>
          <a:prstGeom prst="rect">
            <a:avLst/>
          </a:prstGeom>
          <a:noFill/>
        </p:spPr>
      </p:pic>
      <p:pic>
        <p:nvPicPr>
          <p:cNvPr id="3077" name="图片 3" descr="扁形整流桥的自动打码装置中的上料机构 实用新型专利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76256" y="4437113"/>
            <a:ext cx="1064095" cy="1543810"/>
          </a:xfrm>
          <a:prstGeom prst="rect">
            <a:avLst/>
          </a:prstGeom>
          <a:noFill/>
        </p:spPr>
      </p:pic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76200" y="2955925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仿宋_GB2312"/>
                <a:cs typeface="宋体" panose="02010600030101010101" pitchFamily="2" charset="-122"/>
              </a:rPr>
              <a:t>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848836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仿宋_GB2312"/>
                <a:cs typeface="宋体" panose="02010600030101010101" pitchFamily="2" charset="-122"/>
              </a:rPr>
              <a:t>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89" name="Rectangle 17"/>
          <p:cNvSpPr>
            <a:spLocks noChangeArrowheads="1"/>
          </p:cNvSpPr>
          <p:nvPr/>
        </p:nvSpPr>
        <p:spPr bwMode="auto">
          <a:xfrm>
            <a:off x="0" y="1101090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仿宋_GB2312"/>
                <a:cs typeface="宋体" panose="02010600030101010101" pitchFamily="2" charset="-122"/>
              </a:rPr>
              <a:t>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135334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仿宋_GB2312"/>
                <a:cs typeface="宋体" panose="02010600030101010101" pitchFamily="2" charset="-122"/>
              </a:rPr>
              <a:t>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0" y="162004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仿宋_GB2312"/>
                <a:cs typeface="宋体" panose="02010600030101010101" pitchFamily="2" charset="-122"/>
              </a:rPr>
              <a:t>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auto">
          <a:xfrm>
            <a:off x="0" y="1880711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仿宋_GB2312"/>
                <a:cs typeface="宋体" panose="02010600030101010101" pitchFamily="2" charset="-122"/>
              </a:rPr>
              <a:t>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39952" y="6237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获得的专利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6632"/>
            <a:ext cx="2088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公司基本情况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5" name="图片 14" descr="201238795887721858.jpg"/>
          <p:cNvPicPr>
            <a:picLocks noChangeAspect="1"/>
          </p:cNvPicPr>
          <p:nvPr/>
        </p:nvPicPr>
        <p:blipFill>
          <a:blip r:embed="rId1" cstate="print"/>
          <a:srcRect l="4707" t="5850" r="5605" b="3306"/>
          <a:stretch>
            <a:fillRect/>
          </a:stretch>
        </p:blipFill>
        <p:spPr>
          <a:xfrm rot="17048892">
            <a:off x="6371187" y="-32890"/>
            <a:ext cx="1296144" cy="1750479"/>
          </a:xfrm>
          <a:prstGeom prst="rect">
            <a:avLst/>
          </a:prstGeom>
        </p:spPr>
      </p:pic>
      <p:pic>
        <p:nvPicPr>
          <p:cNvPr id="16" name="图片 15" descr="358202510839798795.jpg"/>
          <p:cNvPicPr>
            <a:picLocks noChangeAspect="1"/>
          </p:cNvPicPr>
          <p:nvPr/>
        </p:nvPicPr>
        <p:blipFill>
          <a:blip r:embed="rId2" cstate="print"/>
          <a:srcRect l="4041" t="8082" r="3016" b="11098"/>
          <a:stretch>
            <a:fillRect/>
          </a:stretch>
        </p:blipFill>
        <p:spPr>
          <a:xfrm>
            <a:off x="251520" y="692696"/>
            <a:ext cx="2947528" cy="1922301"/>
          </a:xfrm>
          <a:prstGeom prst="rect">
            <a:avLst/>
          </a:prstGeom>
        </p:spPr>
      </p:pic>
      <p:pic>
        <p:nvPicPr>
          <p:cNvPr id="17" name="图片 16" descr="407528851266416448.jpg"/>
          <p:cNvPicPr>
            <a:picLocks noChangeAspect="1"/>
          </p:cNvPicPr>
          <p:nvPr/>
        </p:nvPicPr>
        <p:blipFill>
          <a:blip r:embed="rId3" cstate="print"/>
          <a:srcRect l="10939" t="3829" r="12500" b="5937"/>
          <a:stretch>
            <a:fillRect/>
          </a:stretch>
        </p:blipFill>
        <p:spPr>
          <a:xfrm rot="15059457">
            <a:off x="3627775" y="417170"/>
            <a:ext cx="1444263" cy="1774444"/>
          </a:xfrm>
          <a:prstGeom prst="rect">
            <a:avLst/>
          </a:prstGeom>
        </p:spPr>
      </p:pic>
      <p:pic>
        <p:nvPicPr>
          <p:cNvPr id="18" name="图片 17" descr="587329054686365122.jpg"/>
          <p:cNvPicPr>
            <a:picLocks noChangeAspect="1"/>
          </p:cNvPicPr>
          <p:nvPr/>
        </p:nvPicPr>
        <p:blipFill>
          <a:blip r:embed="rId4" cstate="print"/>
          <a:srcRect l="13116" t="8744" r="16933" b="8190"/>
          <a:stretch>
            <a:fillRect/>
          </a:stretch>
        </p:blipFill>
        <p:spPr>
          <a:xfrm rot="16200000">
            <a:off x="5673043" y="1895909"/>
            <a:ext cx="1059276" cy="1677186"/>
          </a:xfrm>
          <a:prstGeom prst="rect">
            <a:avLst/>
          </a:prstGeom>
        </p:spPr>
      </p:pic>
      <p:pic>
        <p:nvPicPr>
          <p:cNvPr id="19" name="图片 18" descr="706122136141665218.jpg"/>
          <p:cNvPicPr>
            <a:picLocks noChangeAspect="1"/>
          </p:cNvPicPr>
          <p:nvPr/>
        </p:nvPicPr>
        <p:blipFill>
          <a:blip r:embed="rId5" cstate="print"/>
          <a:srcRect l="10736" t="5133" r="12781" b="5510"/>
          <a:stretch>
            <a:fillRect/>
          </a:stretch>
        </p:blipFill>
        <p:spPr>
          <a:xfrm rot="5013595">
            <a:off x="7430262" y="1574392"/>
            <a:ext cx="1381768" cy="1831286"/>
          </a:xfrm>
          <a:prstGeom prst="rect">
            <a:avLst/>
          </a:prstGeom>
        </p:spPr>
      </p:pic>
      <p:pic>
        <p:nvPicPr>
          <p:cNvPr id="20" name="图片 19" descr="885958044289220749.jpg"/>
          <p:cNvPicPr>
            <a:picLocks noChangeAspect="1"/>
          </p:cNvPicPr>
          <p:nvPr/>
        </p:nvPicPr>
        <p:blipFill>
          <a:blip r:embed="rId6" cstate="print"/>
          <a:srcRect l="7084" t="13173" r="5674" b="12615"/>
          <a:stretch>
            <a:fillRect/>
          </a:stretch>
        </p:blipFill>
        <p:spPr>
          <a:xfrm>
            <a:off x="2358908" y="2780928"/>
            <a:ext cx="2892313" cy="1845258"/>
          </a:xfrm>
          <a:prstGeom prst="rect">
            <a:avLst/>
          </a:prstGeom>
        </p:spPr>
      </p:pic>
      <p:pic>
        <p:nvPicPr>
          <p:cNvPr id="22" name="图片 21" descr="913686353205678006.jpg"/>
          <p:cNvPicPr>
            <a:picLocks noChangeAspect="1"/>
          </p:cNvPicPr>
          <p:nvPr/>
        </p:nvPicPr>
        <p:blipFill>
          <a:blip r:embed="rId7" cstate="print"/>
          <a:srcRect l="5204" t="7483" r="3367" b="9116"/>
          <a:stretch>
            <a:fillRect/>
          </a:stretch>
        </p:blipFill>
        <p:spPr>
          <a:xfrm rot="1268320">
            <a:off x="5533579" y="4014190"/>
            <a:ext cx="1889177" cy="1292484"/>
          </a:xfrm>
          <a:prstGeom prst="rect">
            <a:avLst/>
          </a:prstGeom>
        </p:spPr>
      </p:pic>
      <p:pic>
        <p:nvPicPr>
          <p:cNvPr id="21506" name="Picture 2" descr="A52D7994B06148D2BA76226380F2EE87"/>
          <p:cNvPicPr>
            <a:picLocks noChangeAspect="1" noChangeArrowheads="1"/>
          </p:cNvPicPr>
          <p:nvPr/>
        </p:nvPicPr>
        <p:blipFill>
          <a:blip r:embed="rId8" cstate="print"/>
          <a:srcRect t="2856" r="3999" b="4643"/>
          <a:stretch>
            <a:fillRect/>
          </a:stretch>
        </p:blipFill>
        <p:spPr bwMode="auto">
          <a:xfrm>
            <a:off x="203361" y="2780928"/>
            <a:ext cx="1920367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1507" name="Picture 3" descr="黄山名牌"/>
          <p:cNvPicPr>
            <a:picLocks noChangeAspect="1" noChangeArrowheads="1"/>
          </p:cNvPicPr>
          <p:nvPr/>
        </p:nvPicPr>
        <p:blipFill>
          <a:blip r:embed="rId9" cstate="print"/>
          <a:srcRect l="7681" t="4465" r="8438" b="6149"/>
          <a:stretch>
            <a:fillRect/>
          </a:stretch>
        </p:blipFill>
        <p:spPr bwMode="auto">
          <a:xfrm>
            <a:off x="7712706" y="3375654"/>
            <a:ext cx="1367805" cy="1708180"/>
          </a:xfrm>
          <a:prstGeom prst="rect">
            <a:avLst/>
          </a:prstGeom>
          <a:noFill/>
        </p:spPr>
      </p:pic>
      <p:pic>
        <p:nvPicPr>
          <p:cNvPr id="21509" name="Picture 5" descr="高新技术企业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39752" y="4797152"/>
            <a:ext cx="2736304" cy="1744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5292080" y="587727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我公司的发展受到社会各界的认可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183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58231" y="2967335"/>
            <a:ext cx="5750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期待与您携手共进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营业执照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68" y="0"/>
            <a:ext cx="455197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024" y="532993"/>
            <a:ext cx="41044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    黄山市祁门新飞电子科技发展有限公司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成立于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2006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年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10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月，坐落于祁门县经济开发区电子电器产业园，注册资金为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400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万元。公司主导产品为 “环保型桥式整流器”， 产品畅销全国各地及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德国、美国、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韩国、泰国、台湾等国家和地区。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我公司于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2013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年分获“安徽省高新技术产品”和“黄山名牌”称号。我公司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2013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年获“安徽省民营科技企业”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同年并通过了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ISO 9001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：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2008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质量管理体系认证工作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至今已获国家适用新型专利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8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项，已获授权发明专利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3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项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,2014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年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10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月被认定为“高新技术企业”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，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2016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年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12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月被认定为“安徽省名牌”称号</a:t>
            </a:r>
            <a:r>
              <a:rPr lang="zh-CN" altLang="zh-CN" dirty="0" smtClean="0">
                <a:latin typeface="华文楷体" pitchFamily="2" charset="-122"/>
                <a:ea typeface="华文楷体" pitchFamily="2" charset="-122"/>
              </a:rPr>
              <a:t>。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近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3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年来，我公司年产值均突破亿元大关；连续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5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年企业纳税额稳定提升，被我市列为重点发展企业对象。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我公司自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2014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年开始先后投资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1600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万余元用于发展自动化产业链，大大提高了生产产量及产品质量。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6632"/>
            <a:ext cx="2088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公司基本情况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图片 4" descr="IMG_177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9015263">
            <a:off x="611560" y="1052736"/>
            <a:ext cx="2939818" cy="2204864"/>
          </a:xfrm>
          <a:prstGeom prst="rect">
            <a:avLst/>
          </a:prstGeom>
        </p:spPr>
      </p:pic>
      <p:pic>
        <p:nvPicPr>
          <p:cNvPr id="6" name="图片 5" descr="IMG_177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83619">
            <a:off x="4242543" y="1002262"/>
            <a:ext cx="4292120" cy="3219090"/>
          </a:xfrm>
          <a:prstGeom prst="rect">
            <a:avLst/>
          </a:prstGeom>
        </p:spPr>
      </p:pic>
      <p:pic>
        <p:nvPicPr>
          <p:cNvPr id="7" name="图片 6" descr="7173471882421056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646014">
            <a:off x="2400018" y="3577517"/>
            <a:ext cx="2499742" cy="33329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580526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主要产品展示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6632"/>
            <a:ext cx="2088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公司基本情况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7" name="图片 6" descr="IMG_178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23528" y="1196752"/>
            <a:ext cx="2952328" cy="3600400"/>
          </a:xfrm>
          <a:prstGeom prst="rect">
            <a:avLst/>
          </a:prstGeom>
        </p:spPr>
      </p:pic>
      <p:pic>
        <p:nvPicPr>
          <p:cNvPr id="8" name="图片 7" descr="IMG_1787.JPG"/>
          <p:cNvPicPr>
            <a:picLocks noChangeAspect="1"/>
          </p:cNvPicPr>
          <p:nvPr/>
        </p:nvPicPr>
        <p:blipFill>
          <a:blip r:embed="rId2" cstate="print"/>
          <a:srcRect b="1960"/>
          <a:stretch>
            <a:fillRect/>
          </a:stretch>
        </p:blipFill>
        <p:spPr>
          <a:xfrm rot="19920882">
            <a:off x="6415724" y="657940"/>
            <a:ext cx="2448966" cy="18007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566124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标准化生产厂房，各车间分布合理，车间干净整洁。</a:t>
            </a:r>
            <a:endParaRPr lang="zh-CN" altLang="en-US" dirty="0"/>
          </a:p>
        </p:txBody>
      </p:sp>
      <p:pic>
        <p:nvPicPr>
          <p:cNvPr id="11" name="图片 10" descr="IMG_177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692696"/>
            <a:ext cx="2677019" cy="1916832"/>
          </a:xfrm>
          <a:prstGeom prst="rect">
            <a:avLst/>
          </a:prstGeom>
        </p:spPr>
      </p:pic>
      <p:pic>
        <p:nvPicPr>
          <p:cNvPr id="12" name="图片 11" descr="IMG_178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22373">
            <a:off x="4835144" y="3165471"/>
            <a:ext cx="3227850" cy="24208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6632"/>
            <a:ext cx="2088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公司基本情况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" name="图片 9" descr="IMG_1823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427984" y="116632"/>
            <a:ext cx="4475989" cy="3356992"/>
          </a:xfrm>
          <a:prstGeom prst="rect">
            <a:avLst/>
          </a:prstGeom>
        </p:spPr>
      </p:pic>
      <p:pic>
        <p:nvPicPr>
          <p:cNvPr id="13" name="图片 12" descr="82596775288804849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836712"/>
            <a:ext cx="4139952" cy="3104964"/>
          </a:xfrm>
          <a:prstGeom prst="rect">
            <a:avLst/>
          </a:prstGeom>
        </p:spPr>
      </p:pic>
      <p:pic>
        <p:nvPicPr>
          <p:cNvPr id="14" name="图片 13" descr="IMG_18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3797660"/>
            <a:ext cx="3816424" cy="28623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5536" y="494116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自动化设备的投入不仅提高了产量，还确保了产品的质量稳定性。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6632"/>
            <a:ext cx="2088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公司基本情况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1" name="图片 20" descr="IMG_1801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2187" y="908720"/>
            <a:ext cx="4704523" cy="3528392"/>
          </a:xfrm>
          <a:prstGeom prst="rect">
            <a:avLst/>
          </a:prstGeom>
        </p:spPr>
      </p:pic>
      <p:pic>
        <p:nvPicPr>
          <p:cNvPr id="23" name="图片 22" descr="IMG_18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773443" y="1345460"/>
            <a:ext cx="6552730" cy="409507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67544" y="5086925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我公司严格按照国家环境保护相关要求建造了废水、废气处理系统。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6632"/>
            <a:ext cx="2088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公司基本情况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7" name="图片 6" descr="IMG_1779.JPG"/>
          <p:cNvPicPr>
            <a:picLocks noChangeAspect="1"/>
          </p:cNvPicPr>
          <p:nvPr/>
        </p:nvPicPr>
        <p:blipFill>
          <a:blip r:embed="rId1" cstate="print"/>
          <a:srcRect l="5927" t="11102" r="11102" b="5927"/>
          <a:stretch>
            <a:fillRect/>
          </a:stretch>
        </p:blipFill>
        <p:spPr>
          <a:xfrm rot="5400000">
            <a:off x="71500" y="1160748"/>
            <a:ext cx="3744416" cy="2808312"/>
          </a:xfrm>
          <a:prstGeom prst="rect">
            <a:avLst/>
          </a:prstGeom>
        </p:spPr>
      </p:pic>
      <p:pic>
        <p:nvPicPr>
          <p:cNvPr id="8" name="图片 7" descr="IMG_1780.JPG"/>
          <p:cNvPicPr>
            <a:picLocks noChangeAspect="1"/>
          </p:cNvPicPr>
          <p:nvPr/>
        </p:nvPicPr>
        <p:blipFill>
          <a:blip r:embed="rId2" cstate="print"/>
          <a:srcRect l="5064" t="8844" r="6312" b="3376"/>
          <a:stretch>
            <a:fillRect/>
          </a:stretch>
        </p:blipFill>
        <p:spPr>
          <a:xfrm rot="5400000">
            <a:off x="6120174" y="-135397"/>
            <a:ext cx="2160239" cy="2808314"/>
          </a:xfrm>
          <a:prstGeom prst="rect">
            <a:avLst/>
          </a:prstGeom>
        </p:spPr>
      </p:pic>
      <p:pic>
        <p:nvPicPr>
          <p:cNvPr id="9" name="图片 8" descr="562742824364077052.jpg"/>
          <p:cNvPicPr>
            <a:picLocks noChangeAspect="1"/>
          </p:cNvPicPr>
          <p:nvPr/>
        </p:nvPicPr>
        <p:blipFill>
          <a:blip r:embed="rId3" cstate="print"/>
          <a:srcRect l="10482" t="10482"/>
          <a:stretch>
            <a:fillRect/>
          </a:stretch>
        </p:blipFill>
        <p:spPr>
          <a:xfrm>
            <a:off x="3563888" y="2564904"/>
            <a:ext cx="1844824" cy="1844824"/>
          </a:xfrm>
          <a:prstGeom prst="rect">
            <a:avLst/>
          </a:prstGeom>
        </p:spPr>
      </p:pic>
      <p:pic>
        <p:nvPicPr>
          <p:cNvPr id="11" name="图片 10" descr="662727144487880799.jpg"/>
          <p:cNvPicPr>
            <a:picLocks noChangeAspect="1"/>
          </p:cNvPicPr>
          <p:nvPr/>
        </p:nvPicPr>
        <p:blipFill>
          <a:blip r:embed="rId4" cstate="print"/>
          <a:srcRect l="14000" t="19516" r="16000" b="21935"/>
          <a:stretch>
            <a:fillRect/>
          </a:stretch>
        </p:blipFill>
        <p:spPr>
          <a:xfrm>
            <a:off x="299525" y="4725144"/>
            <a:ext cx="3528392" cy="1512168"/>
          </a:xfrm>
          <a:prstGeom prst="rect">
            <a:avLst/>
          </a:prstGeom>
        </p:spPr>
      </p:pic>
      <p:pic>
        <p:nvPicPr>
          <p:cNvPr id="1026" name="Picture 2" descr="4724296924134385"/>
          <p:cNvPicPr>
            <a:picLocks noChangeAspect="1" noChangeArrowheads="1"/>
          </p:cNvPicPr>
          <p:nvPr/>
        </p:nvPicPr>
        <p:blipFill>
          <a:blip r:embed="rId5" cstate="print"/>
          <a:srcRect l="3050" t="5598" r="3050" b="9415"/>
          <a:stretch>
            <a:fillRect/>
          </a:stretch>
        </p:blipFill>
        <p:spPr bwMode="auto">
          <a:xfrm>
            <a:off x="3635896" y="620688"/>
            <a:ext cx="172720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283968" y="565195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高精度检测设备让我们的品质更有保障</a:t>
            </a:r>
            <a:endParaRPr lang="zh-CN" altLang="en-US" dirty="0"/>
          </a:p>
        </p:txBody>
      </p:sp>
      <p:pic>
        <p:nvPicPr>
          <p:cNvPr id="16" name="图片 15" descr="IMG_1807.JPG"/>
          <p:cNvPicPr>
            <a:picLocks noChangeAspect="1"/>
          </p:cNvPicPr>
          <p:nvPr/>
        </p:nvPicPr>
        <p:blipFill>
          <a:blip r:embed="rId6" cstate="print"/>
          <a:srcRect t="14761" b="19372"/>
          <a:stretch>
            <a:fillRect/>
          </a:stretch>
        </p:blipFill>
        <p:spPr>
          <a:xfrm rot="5400000">
            <a:off x="5802391" y="2558649"/>
            <a:ext cx="2579778" cy="27363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6632"/>
            <a:ext cx="2088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公司基本情况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050" name="Picture 2" descr="Y$4A2P9W`KNWBDO5@7W_5T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23528" y="620688"/>
            <a:ext cx="252290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74338B945BE0457489C1ABF2714C2AE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348880"/>
            <a:ext cx="1872208" cy="163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053" name="Picture 5" descr="IMG_20150601_100348"/>
          <p:cNvPicPr>
            <a:picLocks noChangeAspect="1" noChangeArrowheads="1"/>
          </p:cNvPicPr>
          <p:nvPr/>
        </p:nvPicPr>
        <p:blipFill>
          <a:blip r:embed="rId3" cstate="print">
            <a:lum bright="12000"/>
          </a:blip>
          <a:srcRect r="2704"/>
          <a:stretch>
            <a:fillRect/>
          </a:stretch>
        </p:blipFill>
        <p:spPr bwMode="auto">
          <a:xfrm>
            <a:off x="2267744" y="2348880"/>
            <a:ext cx="1850653" cy="1634312"/>
          </a:xfrm>
          <a:prstGeom prst="rect">
            <a:avLst/>
          </a:prstGeom>
          <a:noFill/>
        </p:spPr>
      </p:pic>
      <p:pic>
        <p:nvPicPr>
          <p:cNvPr id="2055" name="图片 7" descr="C:\Users\Administrator\Desktop\引进人才\附件材料\3、博士学历证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26392"/>
            <a:ext cx="1497192" cy="217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44624"/>
            <a:ext cx="14641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图片 10" descr="C:\Users\Administrator\Desktop\引进人才\附件材料\5.2博士后科学基金特别资助证书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65314"/>
            <a:ext cx="1440160" cy="211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24328" y="74646"/>
            <a:ext cx="1512168" cy="211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 descr="~H6Q2~9MZLSWRY)]OLK0G8V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32240" y="2276872"/>
            <a:ext cx="230425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2" descr="BQ[{)EBI4`ZD9L9Z59$0%{X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39952" y="2348880"/>
            <a:ext cx="246380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3" descr="PAV%[LF8A~LT%9S3SZ~D{~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3528" y="4047316"/>
            <a:ext cx="3024336" cy="190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275856" y="623731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企业创新团队主要成员</a:t>
            </a:r>
            <a:endParaRPr lang="zh-CN" altLang="en-US" dirty="0"/>
          </a:p>
        </p:txBody>
      </p:sp>
      <p:pic>
        <p:nvPicPr>
          <p:cNvPr id="2062" name="Picture 14" descr="_6{{31N(0ND{Y75MU}$A7E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32423" y="4077072"/>
            <a:ext cx="3055801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16632"/>
            <a:ext cx="20882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公司基本情况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516180852520182557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51520" y="728700"/>
            <a:ext cx="3600400" cy="2700300"/>
          </a:xfrm>
          <a:prstGeom prst="rect">
            <a:avLst/>
          </a:prstGeom>
        </p:spPr>
      </p:pic>
      <p:pic>
        <p:nvPicPr>
          <p:cNvPr id="11" name="图片 10" descr="59265804560424399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717032"/>
            <a:ext cx="3648405" cy="2736304"/>
          </a:xfrm>
          <a:prstGeom prst="rect">
            <a:avLst/>
          </a:prstGeom>
        </p:spPr>
      </p:pic>
      <p:pic>
        <p:nvPicPr>
          <p:cNvPr id="12" name="图片 11" descr="6141163207067393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52" y="332656"/>
            <a:ext cx="4764021" cy="48245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27984" y="580526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</a:t>
            </a:r>
            <a:r>
              <a:rPr lang="zh-CN" altLang="en-US" dirty="0" smtClean="0"/>
              <a:t>公司近年来受到各科研单位高度关注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WPS 演示</Application>
  <PresentationFormat>全屏显示(4:3)</PresentationFormat>
  <Paragraphs>61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华文楷体</vt:lpstr>
      <vt:lpstr>仿宋_GB2312</vt:lpstr>
      <vt:lpstr>仿宋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Lamborghini</dc:creator>
  <cp:lastModifiedBy>波波熊的契约</cp:lastModifiedBy>
  <cp:revision>42</cp:revision>
  <dcterms:created xsi:type="dcterms:W3CDTF">2017-02-24T13:37:00Z</dcterms:created>
  <dcterms:modified xsi:type="dcterms:W3CDTF">2020-05-18T08:17:42Z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